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8"/>
  </p:notesMasterIdLst>
  <p:handoutMasterIdLst>
    <p:handoutMasterId r:id="rId9"/>
  </p:handoutMasterIdLst>
  <p:sldIdLst>
    <p:sldId id="757" r:id="rId3"/>
    <p:sldId id="760" r:id="rId4"/>
    <p:sldId id="759" r:id="rId5"/>
    <p:sldId id="762" r:id="rId6"/>
    <p:sldId id="763" r:id="rId7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42A1"/>
    <a:srgbClr val="4483D0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5468" autoAdjust="0"/>
  </p:normalViewPr>
  <p:slideViewPr>
    <p:cSldViewPr snapToGrid="0" snapToObjects="1">
      <p:cViewPr varScale="1">
        <p:scale>
          <a:sx n="87" d="100"/>
          <a:sy n="87" d="100"/>
        </p:scale>
        <p:origin x="1128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 dirty="0">
                <a:latin typeface="+mj-lt"/>
                <a:ea typeface="+mj-ea"/>
                <a:cs typeface="+mj-cs"/>
              </a:rPr>
              <a:t>BAN 7040</a:t>
            </a: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2338754" y="4860974"/>
            <a:ext cx="6666701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Introduction to Classification Problems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F162-4D32-4AD3-AE2C-60C31655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442" y="304053"/>
            <a:ext cx="7556313" cy="1116106"/>
          </a:xfrm>
        </p:spPr>
        <p:txBody>
          <a:bodyPr/>
          <a:lstStyle/>
          <a:p>
            <a:r>
              <a:rPr lang="en-US" dirty="0"/>
              <a:t>Regression vs. 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84C782-F53A-4B4A-A784-04FADA69B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2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5328DFD-A822-45B8-8443-9DD119F318BE}"/>
              </a:ext>
            </a:extLst>
          </p:cNvPr>
          <p:cNvGrpSpPr/>
          <p:nvPr/>
        </p:nvGrpSpPr>
        <p:grpSpPr>
          <a:xfrm>
            <a:off x="1676399" y="2660650"/>
            <a:ext cx="5003801" cy="3911600"/>
            <a:chOff x="2133599" y="1892300"/>
            <a:chExt cx="5003801" cy="39116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67113C9-9415-4DA9-9FEF-B87A9D3FB426}"/>
                </a:ext>
              </a:extLst>
            </p:cNvPr>
            <p:cNvSpPr/>
            <p:nvPr/>
          </p:nvSpPr>
          <p:spPr>
            <a:xfrm>
              <a:off x="2133599" y="1892300"/>
              <a:ext cx="5003801" cy="391160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120E37-9986-4A7D-879F-BDE82B06E697}"/>
                </a:ext>
              </a:extLst>
            </p:cNvPr>
            <p:cNvSpPr/>
            <p:nvPr/>
          </p:nvSpPr>
          <p:spPr>
            <a:xfrm>
              <a:off x="5397500" y="227965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52971B9-FAB6-4BA8-960D-B8709C14BE65}"/>
                </a:ext>
              </a:extLst>
            </p:cNvPr>
            <p:cNvSpPr/>
            <p:nvPr/>
          </p:nvSpPr>
          <p:spPr>
            <a:xfrm>
              <a:off x="4432299" y="29591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40E8791-3B23-4A54-8B65-2A00F1B4F31B}"/>
                </a:ext>
              </a:extLst>
            </p:cNvPr>
            <p:cNvSpPr/>
            <p:nvPr/>
          </p:nvSpPr>
          <p:spPr>
            <a:xfrm>
              <a:off x="5842000" y="267335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81590B4-B2CD-41CD-BB19-6BB09F5472ED}"/>
                </a:ext>
              </a:extLst>
            </p:cNvPr>
            <p:cNvSpPr/>
            <p:nvPr/>
          </p:nvSpPr>
          <p:spPr>
            <a:xfrm>
              <a:off x="5461000" y="29591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8BCB7D5-CF50-4C3E-9BC2-670DD6891314}"/>
                </a:ext>
              </a:extLst>
            </p:cNvPr>
            <p:cNvSpPr/>
            <p:nvPr/>
          </p:nvSpPr>
          <p:spPr>
            <a:xfrm>
              <a:off x="4889500" y="385445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E425217-CF29-4DEE-BFE5-6ABA3406877B}"/>
                </a:ext>
              </a:extLst>
            </p:cNvPr>
            <p:cNvSpPr/>
            <p:nvPr/>
          </p:nvSpPr>
          <p:spPr>
            <a:xfrm>
              <a:off x="4279900" y="36830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388B6A-D637-4D52-8AF0-5147A46A27DD}"/>
                </a:ext>
              </a:extLst>
            </p:cNvPr>
            <p:cNvSpPr/>
            <p:nvPr/>
          </p:nvSpPr>
          <p:spPr>
            <a:xfrm>
              <a:off x="3835400" y="33782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E3E9BE6-DA71-4FA0-87EB-5F64B741C793}"/>
                </a:ext>
              </a:extLst>
            </p:cNvPr>
            <p:cNvSpPr/>
            <p:nvPr/>
          </p:nvSpPr>
          <p:spPr>
            <a:xfrm>
              <a:off x="3898900" y="407035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EA128CD-DD76-4A8C-8AE0-B279E8D491E7}"/>
                </a:ext>
              </a:extLst>
            </p:cNvPr>
            <p:cNvSpPr/>
            <p:nvPr/>
          </p:nvSpPr>
          <p:spPr>
            <a:xfrm>
              <a:off x="6553200" y="25527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EAE0AA1-F382-4394-94B8-CE60C50FF20E}"/>
                </a:ext>
              </a:extLst>
            </p:cNvPr>
            <p:cNvSpPr/>
            <p:nvPr/>
          </p:nvSpPr>
          <p:spPr>
            <a:xfrm>
              <a:off x="3619500" y="38354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9475265-4B65-480A-BF45-ECE8413AD40F}"/>
                </a:ext>
              </a:extLst>
            </p:cNvPr>
            <p:cNvSpPr/>
            <p:nvPr/>
          </p:nvSpPr>
          <p:spPr>
            <a:xfrm>
              <a:off x="4889500" y="30734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BA042A8-9DC9-46AC-AD4E-A95D7DDDB751}"/>
                </a:ext>
              </a:extLst>
            </p:cNvPr>
            <p:cNvSpPr/>
            <p:nvPr/>
          </p:nvSpPr>
          <p:spPr>
            <a:xfrm>
              <a:off x="4356100" y="40894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E488427-867A-4796-8B1E-E15DBD07AC78}"/>
                </a:ext>
              </a:extLst>
            </p:cNvPr>
            <p:cNvSpPr/>
            <p:nvPr/>
          </p:nvSpPr>
          <p:spPr>
            <a:xfrm>
              <a:off x="3022600" y="36830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19453A5-EB8A-4E11-9797-88FE41790DDE}"/>
                </a:ext>
              </a:extLst>
            </p:cNvPr>
            <p:cNvSpPr/>
            <p:nvPr/>
          </p:nvSpPr>
          <p:spPr>
            <a:xfrm>
              <a:off x="3200400" y="450215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F3AACDE-84FB-4D7B-8FBF-15C5C48BC41E}"/>
                </a:ext>
              </a:extLst>
            </p:cNvPr>
            <p:cNvSpPr/>
            <p:nvPr/>
          </p:nvSpPr>
          <p:spPr>
            <a:xfrm>
              <a:off x="2590800" y="50165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3F8DF14-B31E-4750-83AF-07F65CF3DC2B}"/>
                </a:ext>
              </a:extLst>
            </p:cNvPr>
            <p:cNvSpPr/>
            <p:nvPr/>
          </p:nvSpPr>
          <p:spPr>
            <a:xfrm>
              <a:off x="3136900" y="50165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47B8BA6-71B4-4C6F-A139-3B1EE35A5738}"/>
                </a:ext>
              </a:extLst>
            </p:cNvPr>
            <p:cNvSpPr/>
            <p:nvPr/>
          </p:nvSpPr>
          <p:spPr>
            <a:xfrm>
              <a:off x="3835400" y="45085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9F2BCD2-F6DD-4451-97A9-B7B2FD0F0590}"/>
                </a:ext>
              </a:extLst>
            </p:cNvPr>
            <p:cNvSpPr/>
            <p:nvPr/>
          </p:nvSpPr>
          <p:spPr>
            <a:xfrm>
              <a:off x="2654300" y="434340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68D4442-F2DF-4B5C-B5F9-284BB4874EC1}"/>
                </a:ext>
              </a:extLst>
            </p:cNvPr>
            <p:cNvSpPr/>
            <p:nvPr/>
          </p:nvSpPr>
          <p:spPr>
            <a:xfrm>
              <a:off x="2730500" y="544195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B1B6A60-B3D9-487B-8E01-50ED20C972D9}"/>
                </a:ext>
              </a:extLst>
            </p:cNvPr>
            <p:cNvSpPr/>
            <p:nvPr/>
          </p:nvSpPr>
          <p:spPr>
            <a:xfrm>
              <a:off x="5842000" y="2149475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5312C41-2015-48C8-B062-FDCD902FBF98}"/>
                </a:ext>
              </a:extLst>
            </p:cNvPr>
            <p:cNvSpPr/>
            <p:nvPr/>
          </p:nvSpPr>
          <p:spPr>
            <a:xfrm>
              <a:off x="5397500" y="3409950"/>
              <a:ext cx="127000" cy="114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C1A1CB36-9D39-43FF-9F0A-1128B70287F0}"/>
              </a:ext>
            </a:extLst>
          </p:cNvPr>
          <p:cNvSpPr/>
          <p:nvPr/>
        </p:nvSpPr>
        <p:spPr>
          <a:xfrm>
            <a:off x="460423" y="1190793"/>
            <a:ext cx="62197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Regression </a:t>
            </a:r>
            <a:r>
              <a:rPr lang="en-US" sz="2000" dirty="0"/>
              <a:t>involves predicting a continuous response variable such as profit, price, weight, or amount based on a set of explanatory variables.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D274FC-2405-4C1B-A605-8B41235B7538}"/>
              </a:ext>
            </a:extLst>
          </p:cNvPr>
          <p:cNvCxnSpPr/>
          <p:nvPr/>
        </p:nvCxnSpPr>
        <p:spPr>
          <a:xfrm flipV="1">
            <a:off x="1905000" y="2794000"/>
            <a:ext cx="4064000" cy="34163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41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CA196-DB99-4B2E-AF89-92D44ECED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vs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3CDC1-C457-4652-B347-5A4E5C5BD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Classification</a:t>
            </a:r>
            <a:r>
              <a:rPr lang="en-US" dirty="0"/>
              <a:t> models are designed to answer questions such as:</a:t>
            </a:r>
          </a:p>
          <a:p>
            <a:pPr lvl="1"/>
            <a:r>
              <a:rPr lang="en-US" dirty="0"/>
              <a:t>Which brand will be purchased?</a:t>
            </a:r>
          </a:p>
          <a:p>
            <a:pPr lvl="1"/>
            <a:r>
              <a:rPr lang="en-US" dirty="0"/>
              <a:t>Will the consumer buy the product or not?</a:t>
            </a:r>
          </a:p>
          <a:p>
            <a:pPr lvl="1"/>
            <a:r>
              <a:rPr lang="en-US" dirty="0"/>
              <a:t>Will the account holder default on the loan?</a:t>
            </a:r>
          </a:p>
          <a:p>
            <a:pPr lvl="1"/>
            <a:r>
              <a:rPr lang="en-US" dirty="0"/>
              <a:t>Is this credit card transaction fraudulent?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3597E-E487-4F9A-85BF-0B1134020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344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F162-4D32-4AD3-AE2C-60C31655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442" y="304053"/>
            <a:ext cx="7556313" cy="1116106"/>
          </a:xfrm>
        </p:spPr>
        <p:txBody>
          <a:bodyPr/>
          <a:lstStyle/>
          <a:p>
            <a:r>
              <a:rPr lang="en-US" dirty="0"/>
              <a:t>Regression vs. 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84C782-F53A-4B4A-A784-04FADA69B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4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7113C9-9415-4DA9-9FEF-B87A9D3FB426}"/>
              </a:ext>
            </a:extLst>
          </p:cNvPr>
          <p:cNvSpPr/>
          <p:nvPr/>
        </p:nvSpPr>
        <p:spPr>
          <a:xfrm>
            <a:off x="1526930" y="2306899"/>
            <a:ext cx="5003801" cy="3911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A1CB36-9D39-43FF-9F0A-1128B70287F0}"/>
              </a:ext>
            </a:extLst>
          </p:cNvPr>
          <p:cNvSpPr/>
          <p:nvPr/>
        </p:nvSpPr>
        <p:spPr>
          <a:xfrm>
            <a:off x="469215" y="1190793"/>
            <a:ext cx="62197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Classification </a:t>
            </a:r>
            <a:r>
              <a:rPr lang="en-US" sz="2000" dirty="0"/>
              <a:t>involves predicting a categorical response variable (most often binary in nature).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D4528EA-8C15-456A-9A9B-99915CFAF5CC}"/>
              </a:ext>
            </a:extLst>
          </p:cNvPr>
          <p:cNvSpPr/>
          <p:nvPr/>
        </p:nvSpPr>
        <p:spPr>
          <a:xfrm>
            <a:off x="1934308" y="2602523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D6336E6-5449-4B7A-8ECF-21B5ADB45886}"/>
              </a:ext>
            </a:extLst>
          </p:cNvPr>
          <p:cNvSpPr/>
          <p:nvPr/>
        </p:nvSpPr>
        <p:spPr>
          <a:xfrm>
            <a:off x="2475035" y="2499946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8105FC0-DBB1-4D00-BD6D-2C6943807D6D}"/>
              </a:ext>
            </a:extLst>
          </p:cNvPr>
          <p:cNvSpPr/>
          <p:nvPr/>
        </p:nvSpPr>
        <p:spPr>
          <a:xfrm>
            <a:off x="2028092" y="3273115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77B1B47-57E2-471C-9FA5-D35C66BCD1F2}"/>
              </a:ext>
            </a:extLst>
          </p:cNvPr>
          <p:cNvSpPr/>
          <p:nvPr/>
        </p:nvSpPr>
        <p:spPr>
          <a:xfrm>
            <a:off x="2460381" y="2968315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0B41CF1-7E13-4382-A7FB-3C84A791FB09}"/>
              </a:ext>
            </a:extLst>
          </p:cNvPr>
          <p:cNvSpPr/>
          <p:nvPr/>
        </p:nvSpPr>
        <p:spPr>
          <a:xfrm>
            <a:off x="2407628" y="3518627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DFE0410-4190-4C2B-A146-2092F164F333}"/>
              </a:ext>
            </a:extLst>
          </p:cNvPr>
          <p:cNvSpPr/>
          <p:nvPr/>
        </p:nvSpPr>
        <p:spPr>
          <a:xfrm>
            <a:off x="3011366" y="2807475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95EAFA7-BD44-452C-B68E-7DBB567B40C8}"/>
              </a:ext>
            </a:extLst>
          </p:cNvPr>
          <p:cNvSpPr/>
          <p:nvPr/>
        </p:nvSpPr>
        <p:spPr>
          <a:xfrm>
            <a:off x="2822331" y="3273565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7A02C05-840E-4547-911B-5E00B91824E2}"/>
              </a:ext>
            </a:extLst>
          </p:cNvPr>
          <p:cNvSpPr/>
          <p:nvPr/>
        </p:nvSpPr>
        <p:spPr>
          <a:xfrm>
            <a:off x="1833197" y="4190446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50DBDF6-280F-4ACE-BD47-5B6F48A81BF9}"/>
              </a:ext>
            </a:extLst>
          </p:cNvPr>
          <p:cNvSpPr/>
          <p:nvPr/>
        </p:nvSpPr>
        <p:spPr>
          <a:xfrm>
            <a:off x="2574682" y="4339955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4763313-8E84-470D-8205-BE665ED40646}"/>
              </a:ext>
            </a:extLst>
          </p:cNvPr>
          <p:cNvSpPr/>
          <p:nvPr/>
        </p:nvSpPr>
        <p:spPr>
          <a:xfrm>
            <a:off x="3804872" y="3266027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529EDC4-D1C5-44ED-82DD-19EC5D3B52E0}"/>
              </a:ext>
            </a:extLst>
          </p:cNvPr>
          <p:cNvSpPr/>
          <p:nvPr/>
        </p:nvSpPr>
        <p:spPr>
          <a:xfrm>
            <a:off x="4088424" y="3575336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E9F1201-2652-4B39-B715-1BCF81CFF6CD}"/>
              </a:ext>
            </a:extLst>
          </p:cNvPr>
          <p:cNvSpPr/>
          <p:nvPr/>
        </p:nvSpPr>
        <p:spPr>
          <a:xfrm>
            <a:off x="3244363" y="3518627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BEF52B6-6E13-433C-8E3A-A1AF1E178382}"/>
              </a:ext>
            </a:extLst>
          </p:cNvPr>
          <p:cNvSpPr/>
          <p:nvPr/>
        </p:nvSpPr>
        <p:spPr>
          <a:xfrm>
            <a:off x="3004039" y="4007550"/>
            <a:ext cx="167054" cy="182896"/>
          </a:xfrm>
          <a:prstGeom prst="ellipse">
            <a:avLst/>
          </a:prstGeom>
          <a:solidFill>
            <a:srgbClr val="1742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0EA3777-AF9B-4481-8FF8-6173CC86DC61}"/>
              </a:ext>
            </a:extLst>
          </p:cNvPr>
          <p:cNvSpPr/>
          <p:nvPr/>
        </p:nvSpPr>
        <p:spPr>
          <a:xfrm>
            <a:off x="4195396" y="4096239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61AC29F-ADD0-4B8D-9074-460897BFDC03}"/>
              </a:ext>
            </a:extLst>
          </p:cNvPr>
          <p:cNvSpPr/>
          <p:nvPr/>
        </p:nvSpPr>
        <p:spPr>
          <a:xfrm>
            <a:off x="3739661" y="4562099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B20AFA5-21CC-4F43-A950-6C532841817B}"/>
              </a:ext>
            </a:extLst>
          </p:cNvPr>
          <p:cNvSpPr/>
          <p:nvPr/>
        </p:nvSpPr>
        <p:spPr>
          <a:xfrm>
            <a:off x="4528039" y="3414282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838CF76-3DFA-4A07-92FB-839DF58C7C25}"/>
              </a:ext>
            </a:extLst>
          </p:cNvPr>
          <p:cNvSpPr/>
          <p:nvPr/>
        </p:nvSpPr>
        <p:spPr>
          <a:xfrm>
            <a:off x="5111262" y="3331652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1E3070F-A0D3-46B6-8CF8-0658C04E3162}"/>
              </a:ext>
            </a:extLst>
          </p:cNvPr>
          <p:cNvSpPr/>
          <p:nvPr/>
        </p:nvSpPr>
        <p:spPr>
          <a:xfrm>
            <a:off x="4804997" y="3758232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09B568B-89BA-4915-906F-20A86DA5B7C5}"/>
              </a:ext>
            </a:extLst>
          </p:cNvPr>
          <p:cNvSpPr/>
          <p:nvPr/>
        </p:nvSpPr>
        <p:spPr>
          <a:xfrm>
            <a:off x="4598378" y="4651765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196E4F8-9158-4FEA-AD8A-F553EDA60686}"/>
              </a:ext>
            </a:extLst>
          </p:cNvPr>
          <p:cNvSpPr/>
          <p:nvPr/>
        </p:nvSpPr>
        <p:spPr>
          <a:xfrm>
            <a:off x="5146432" y="4262699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9A01C31-1552-49FC-A121-58AADB510AC8}"/>
              </a:ext>
            </a:extLst>
          </p:cNvPr>
          <p:cNvSpPr/>
          <p:nvPr/>
        </p:nvSpPr>
        <p:spPr>
          <a:xfrm>
            <a:off x="4278923" y="5367427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1E946BD-B3A9-48C8-A8B2-ECA8AE939183}"/>
              </a:ext>
            </a:extLst>
          </p:cNvPr>
          <p:cNvSpPr/>
          <p:nvPr/>
        </p:nvSpPr>
        <p:spPr>
          <a:xfrm>
            <a:off x="4979378" y="5009280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EBA839-E8D4-402E-A910-4B87B5121C0B}"/>
              </a:ext>
            </a:extLst>
          </p:cNvPr>
          <p:cNvSpPr/>
          <p:nvPr/>
        </p:nvSpPr>
        <p:spPr>
          <a:xfrm>
            <a:off x="5500810" y="3941128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4C3D740-5D8B-42B3-AF85-BB5D8A1B3887}"/>
              </a:ext>
            </a:extLst>
          </p:cNvPr>
          <p:cNvSpPr/>
          <p:nvPr/>
        </p:nvSpPr>
        <p:spPr>
          <a:xfrm>
            <a:off x="4007828" y="5104847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19F08EC-3BFC-48C6-B7A7-4E8B19B75288}"/>
              </a:ext>
            </a:extLst>
          </p:cNvPr>
          <p:cNvSpPr/>
          <p:nvPr/>
        </p:nvSpPr>
        <p:spPr>
          <a:xfrm>
            <a:off x="5584337" y="4653547"/>
            <a:ext cx="167054" cy="18289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1A5BE7D-7423-4F3A-8528-97FEA72725A0}"/>
              </a:ext>
            </a:extLst>
          </p:cNvPr>
          <p:cNvCxnSpPr>
            <a:cxnSpLocks/>
          </p:cNvCxnSpPr>
          <p:nvPr/>
        </p:nvCxnSpPr>
        <p:spPr>
          <a:xfrm flipH="1">
            <a:off x="2101362" y="2693971"/>
            <a:ext cx="2703635" cy="28563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8913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F162-4D32-4AD3-AE2C-60C31655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442" y="304053"/>
            <a:ext cx="7556313" cy="1116106"/>
          </a:xfrm>
        </p:spPr>
        <p:txBody>
          <a:bodyPr/>
          <a:lstStyle/>
          <a:p>
            <a:r>
              <a:rPr lang="en-US" dirty="0"/>
              <a:t>Regression vs. 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84C782-F53A-4B4A-A784-04FADA69B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5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7113C9-9415-4DA9-9FEF-B87A9D3FB426}"/>
              </a:ext>
            </a:extLst>
          </p:cNvPr>
          <p:cNvSpPr/>
          <p:nvPr/>
        </p:nvSpPr>
        <p:spPr>
          <a:xfrm>
            <a:off x="1526930" y="2306899"/>
            <a:ext cx="5003801" cy="3911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A1CB36-9D39-43FF-9F0A-1128B70287F0}"/>
              </a:ext>
            </a:extLst>
          </p:cNvPr>
          <p:cNvSpPr/>
          <p:nvPr/>
        </p:nvSpPr>
        <p:spPr>
          <a:xfrm>
            <a:off x="469215" y="1190793"/>
            <a:ext cx="62197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Classification </a:t>
            </a:r>
            <a:r>
              <a:rPr lang="en-US" sz="2000" dirty="0"/>
              <a:t>involves predicting a categorical response variable (most often binary in nature).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1928DFA-A94F-4101-AEB5-976EF8FC13F3}"/>
              </a:ext>
            </a:extLst>
          </p:cNvPr>
          <p:cNvGrpSpPr/>
          <p:nvPr/>
        </p:nvGrpSpPr>
        <p:grpSpPr>
          <a:xfrm>
            <a:off x="2475035" y="2807475"/>
            <a:ext cx="2881617" cy="2638169"/>
            <a:chOff x="1833197" y="2499946"/>
            <a:chExt cx="2881617" cy="2638169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D4528EA-8C15-456A-9A9B-99915CFAF5CC}"/>
                </a:ext>
              </a:extLst>
            </p:cNvPr>
            <p:cNvSpPr/>
            <p:nvPr/>
          </p:nvSpPr>
          <p:spPr>
            <a:xfrm>
              <a:off x="4361961" y="3311576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D6336E6-5449-4B7A-8ECF-21B5ADB45886}"/>
                </a:ext>
              </a:extLst>
            </p:cNvPr>
            <p:cNvSpPr/>
            <p:nvPr/>
          </p:nvSpPr>
          <p:spPr>
            <a:xfrm>
              <a:off x="2475035" y="2499946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8105FC0-DBB1-4D00-BD6D-2C6943807D6D}"/>
                </a:ext>
              </a:extLst>
            </p:cNvPr>
            <p:cNvSpPr/>
            <p:nvPr/>
          </p:nvSpPr>
          <p:spPr>
            <a:xfrm>
              <a:off x="2028092" y="3273115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77B1B47-57E2-471C-9FA5-D35C66BCD1F2}"/>
                </a:ext>
              </a:extLst>
            </p:cNvPr>
            <p:cNvSpPr/>
            <p:nvPr/>
          </p:nvSpPr>
          <p:spPr>
            <a:xfrm>
              <a:off x="2460381" y="2968315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0B41CF1-7E13-4382-A7FB-3C84A791FB09}"/>
                </a:ext>
              </a:extLst>
            </p:cNvPr>
            <p:cNvSpPr/>
            <p:nvPr/>
          </p:nvSpPr>
          <p:spPr>
            <a:xfrm>
              <a:off x="2459771" y="3816139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DFE0410-4190-4C2B-A146-2092F164F333}"/>
                </a:ext>
              </a:extLst>
            </p:cNvPr>
            <p:cNvSpPr/>
            <p:nvPr/>
          </p:nvSpPr>
          <p:spPr>
            <a:xfrm>
              <a:off x="3011366" y="2807475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95EAFA7-BD44-452C-B68E-7DBB567B40C8}"/>
                </a:ext>
              </a:extLst>
            </p:cNvPr>
            <p:cNvSpPr/>
            <p:nvPr/>
          </p:nvSpPr>
          <p:spPr>
            <a:xfrm>
              <a:off x="2822331" y="3273565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7A02C05-840E-4547-911B-5E00B91824E2}"/>
                </a:ext>
              </a:extLst>
            </p:cNvPr>
            <p:cNvSpPr/>
            <p:nvPr/>
          </p:nvSpPr>
          <p:spPr>
            <a:xfrm>
              <a:off x="1833197" y="4190446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50DBDF6-280F-4ACE-BD47-5B6F48A81BF9}"/>
                </a:ext>
              </a:extLst>
            </p:cNvPr>
            <p:cNvSpPr/>
            <p:nvPr/>
          </p:nvSpPr>
          <p:spPr>
            <a:xfrm>
              <a:off x="2574682" y="4339955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4763313-8E84-470D-8205-BE665ED40646}"/>
                </a:ext>
              </a:extLst>
            </p:cNvPr>
            <p:cNvSpPr/>
            <p:nvPr/>
          </p:nvSpPr>
          <p:spPr>
            <a:xfrm>
              <a:off x="3804872" y="3266027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529EDC4-D1C5-44ED-82DD-19EC5D3B52E0}"/>
                </a:ext>
              </a:extLst>
            </p:cNvPr>
            <p:cNvSpPr/>
            <p:nvPr/>
          </p:nvSpPr>
          <p:spPr>
            <a:xfrm>
              <a:off x="1974118" y="3825046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E9F1201-2652-4B39-B715-1BCF81CFF6CD}"/>
                </a:ext>
              </a:extLst>
            </p:cNvPr>
            <p:cNvSpPr/>
            <p:nvPr/>
          </p:nvSpPr>
          <p:spPr>
            <a:xfrm>
              <a:off x="3656746" y="3911331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9BEF52B6-6E13-433C-8E3A-A1AF1E178382}"/>
                </a:ext>
              </a:extLst>
            </p:cNvPr>
            <p:cNvSpPr/>
            <p:nvPr/>
          </p:nvSpPr>
          <p:spPr>
            <a:xfrm>
              <a:off x="3004039" y="4007550"/>
              <a:ext cx="167054" cy="182896"/>
            </a:xfrm>
            <a:prstGeom prst="ellipse">
              <a:avLst/>
            </a:prstGeom>
            <a:solidFill>
              <a:srgbClr val="1742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0EA3777-AF9B-4481-8FF8-6173CC86DC61}"/>
                </a:ext>
              </a:extLst>
            </p:cNvPr>
            <p:cNvSpPr/>
            <p:nvPr/>
          </p:nvSpPr>
          <p:spPr>
            <a:xfrm>
              <a:off x="3117362" y="3490947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61AC29F-ADD0-4B8D-9074-460897BFDC03}"/>
                </a:ext>
              </a:extLst>
            </p:cNvPr>
            <p:cNvSpPr/>
            <p:nvPr/>
          </p:nvSpPr>
          <p:spPr>
            <a:xfrm>
              <a:off x="3080239" y="4379203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B20AFA5-21CC-4F43-A950-6C532841817B}"/>
                </a:ext>
              </a:extLst>
            </p:cNvPr>
            <p:cNvSpPr/>
            <p:nvPr/>
          </p:nvSpPr>
          <p:spPr>
            <a:xfrm>
              <a:off x="3495577" y="3057388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838CF76-3DFA-4A07-92FB-839DF58C7C25}"/>
                </a:ext>
              </a:extLst>
            </p:cNvPr>
            <p:cNvSpPr/>
            <p:nvPr/>
          </p:nvSpPr>
          <p:spPr>
            <a:xfrm>
              <a:off x="4006363" y="2829024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1E3070F-A0D3-46B6-8CF8-0658C04E3162}"/>
                </a:ext>
              </a:extLst>
            </p:cNvPr>
            <p:cNvSpPr/>
            <p:nvPr/>
          </p:nvSpPr>
          <p:spPr>
            <a:xfrm>
              <a:off x="3888399" y="3614425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09B568B-89BA-4915-906F-20A86DA5B7C5}"/>
                </a:ext>
              </a:extLst>
            </p:cNvPr>
            <p:cNvSpPr/>
            <p:nvPr/>
          </p:nvSpPr>
          <p:spPr>
            <a:xfrm>
              <a:off x="3975591" y="4470651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196E4F8-9158-4FEA-AD8A-F553EDA60686}"/>
                </a:ext>
              </a:extLst>
            </p:cNvPr>
            <p:cNvSpPr/>
            <p:nvPr/>
          </p:nvSpPr>
          <p:spPr>
            <a:xfrm>
              <a:off x="4357504" y="3858552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9A01C31-1552-49FC-A121-58AADB510AC8}"/>
                </a:ext>
              </a:extLst>
            </p:cNvPr>
            <p:cNvSpPr/>
            <p:nvPr/>
          </p:nvSpPr>
          <p:spPr>
            <a:xfrm>
              <a:off x="3428025" y="4955219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1E946BD-B3A9-48C8-A8B2-ECA8AE939183}"/>
                </a:ext>
              </a:extLst>
            </p:cNvPr>
            <p:cNvSpPr/>
            <p:nvPr/>
          </p:nvSpPr>
          <p:spPr>
            <a:xfrm>
              <a:off x="3975591" y="4916462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8EBA839-E8D4-402E-A910-4B87B5121C0B}"/>
                </a:ext>
              </a:extLst>
            </p:cNvPr>
            <p:cNvSpPr/>
            <p:nvPr/>
          </p:nvSpPr>
          <p:spPr>
            <a:xfrm>
              <a:off x="3595079" y="4319551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4C3D740-5D8B-42B3-AF85-BB5D8A1B3887}"/>
                </a:ext>
              </a:extLst>
            </p:cNvPr>
            <p:cNvSpPr/>
            <p:nvPr/>
          </p:nvSpPr>
          <p:spPr>
            <a:xfrm>
              <a:off x="2627435" y="4863771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19F08EC-3BFC-48C6-B7A7-4E8B19B75288}"/>
                </a:ext>
              </a:extLst>
            </p:cNvPr>
            <p:cNvSpPr/>
            <p:nvPr/>
          </p:nvSpPr>
          <p:spPr>
            <a:xfrm>
              <a:off x="4547760" y="4379203"/>
              <a:ext cx="167054" cy="18289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58561799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28048</TotalTime>
  <Words>126</Words>
  <Application>Microsoft Office PowerPoint</Application>
  <PresentationFormat>On-screen Show (4:3)</PresentationFormat>
  <Paragraphs>22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Franklin Gothic Book</vt:lpstr>
      <vt:lpstr>Rockwell</vt:lpstr>
      <vt:lpstr>Wingdings</vt:lpstr>
      <vt:lpstr>Advantage WFU Gray</vt:lpstr>
      <vt:lpstr>Custom Design</vt:lpstr>
      <vt:lpstr>Introduction to Classification Problems</vt:lpstr>
      <vt:lpstr>Regression vs. Classification</vt:lpstr>
      <vt:lpstr>Regression vs Classification</vt:lpstr>
      <vt:lpstr>Regression vs. Classification</vt:lpstr>
      <vt:lpstr>Regression vs. Classification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Balan, Tonya E.</cp:lastModifiedBy>
  <cp:revision>1047</cp:revision>
  <cp:lastPrinted>2016-10-04T20:26:21Z</cp:lastPrinted>
  <dcterms:created xsi:type="dcterms:W3CDTF">2014-09-07T15:36:25Z</dcterms:created>
  <dcterms:modified xsi:type="dcterms:W3CDTF">2018-10-08T23:22:28Z</dcterms:modified>
</cp:coreProperties>
</file>